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9" r:id="rId5"/>
    <p:sldId id="268" r:id="rId6"/>
    <p:sldId id="267" r:id="rId7"/>
    <p:sldId id="266" r:id="rId8"/>
    <p:sldId id="265" r:id="rId9"/>
    <p:sldId id="264" r:id="rId10"/>
    <p:sldId id="263" r:id="rId11"/>
    <p:sldId id="260" r:id="rId12"/>
    <p:sldId id="261" r:id="rId13"/>
    <p:sldId id="262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5EF1-0CE8-4208-AFB4-A854DC47A200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7A08D-926E-4821-8140-C3321328F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87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5EF1-0CE8-4208-AFB4-A854DC47A200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7A08D-926E-4821-8140-C3321328F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832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5EF1-0CE8-4208-AFB4-A854DC47A200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7A08D-926E-4821-8140-C3321328F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198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5EF1-0CE8-4208-AFB4-A854DC47A200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7A08D-926E-4821-8140-C3321328F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323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5EF1-0CE8-4208-AFB4-A854DC47A200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7A08D-926E-4821-8140-C3321328F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832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5EF1-0CE8-4208-AFB4-A854DC47A200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7A08D-926E-4821-8140-C3321328F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539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5EF1-0CE8-4208-AFB4-A854DC47A200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7A08D-926E-4821-8140-C3321328F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533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5EF1-0CE8-4208-AFB4-A854DC47A200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7A08D-926E-4821-8140-C3321328F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699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5EF1-0CE8-4208-AFB4-A854DC47A200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7A08D-926E-4821-8140-C3321328F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595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5EF1-0CE8-4208-AFB4-A854DC47A200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7A08D-926E-4821-8140-C3321328F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573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5EF1-0CE8-4208-AFB4-A854DC47A200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7A08D-926E-4821-8140-C3321328F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3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015EF1-0CE8-4208-AFB4-A854DC47A200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7A08D-926E-4821-8140-C3321328F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83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28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image" Target="../media/image1.jpeg"/><Relationship Id="rId16" Type="http://schemas.microsoft.com/office/2007/relationships/hdphoto" Target="../media/hdphoto6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2.PNG"/><Relationship Id="rId7" Type="http://schemas.openxmlformats.org/officeDocument/2006/relationships/image" Target="../media/image1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Relationship Id="rId9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gif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83433"/>
            <a:ext cx="1970513" cy="17456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23555" y="461632"/>
            <a:ext cx="65781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Литературное чтение.</a:t>
            </a:r>
            <a:endParaRPr lang="ru-RU" alt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39935" y="232098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Чтение стихотворения </a:t>
            </a:r>
            <a:endParaRPr lang="ru-RU" sz="3600" b="1" i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 </a:t>
            </a:r>
            <a:r>
              <a:rPr lang="ru-RU" sz="36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лексико-грамматические упражнения</a:t>
            </a:r>
            <a:endParaRPr lang="ru-RU" sz="3600" i="1" dirty="0"/>
          </a:p>
        </p:txBody>
      </p:sp>
    </p:spTree>
    <p:extLst>
      <p:ext uri="{BB962C8B-B14F-4D97-AF65-F5344CB8AC3E}">
        <p14:creationId xmlns:p14="http://schemas.microsoft.com/office/powerpoint/2010/main" val="125870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83433"/>
            <a:ext cx="1970513" cy="174567"/>
          </a:xfrm>
          <a:prstGeom prst="rect">
            <a:avLst/>
          </a:prstGeom>
        </p:spPr>
      </p:pic>
      <p:pic>
        <p:nvPicPr>
          <p:cNvPr id="9218" name="Picture 2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862" y="631642"/>
            <a:ext cx="8381596" cy="55947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love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4631" y="3268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3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83433"/>
            <a:ext cx="1970513" cy="174567"/>
          </a:xfrm>
          <a:prstGeom prst="rect">
            <a:avLst/>
          </a:prstGeom>
        </p:spPr>
      </p:pic>
      <p:pic>
        <p:nvPicPr>
          <p:cNvPr id="2" name="Плещеев_00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5097" y="238025"/>
            <a:ext cx="8329353" cy="624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54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9697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83433"/>
            <a:ext cx="1970513" cy="17456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02095" y="105421"/>
            <a:ext cx="72078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u="sng" dirty="0">
                <a:latin typeface="Times New Roman" panose="02020603050405020304" pitchFamily="18" charset="0"/>
                <a:ea typeface="Calibri" panose="020F0502020204030204" pitchFamily="34" charset="0"/>
              </a:rPr>
              <a:t>Скажи и напиши по-другому эти строки</a:t>
            </a:r>
            <a:endParaRPr lang="ru-RU" sz="3200" u="sng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14977" y="943787"/>
            <a:ext cx="30986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Бегут ручьи 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018392" y="946902"/>
            <a:ext cx="33231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i="1" dirty="0">
                <a:latin typeface="Times New Roman" panose="02020603050405020304" pitchFamily="18" charset="0"/>
                <a:ea typeface="Calibri" panose="020F0502020204030204" pitchFamily="34" charset="0"/>
              </a:rPr>
              <a:t>Журчат ручьи</a:t>
            </a:r>
            <a:endParaRPr lang="ru-RU" sz="4000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14977" y="1544384"/>
            <a:ext cx="40754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Повеяло весною 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endParaRPr lang="ru-RU" sz="4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331649" y="1479254"/>
            <a:ext cx="71083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i="1" dirty="0">
                <a:latin typeface="Times New Roman" panose="02020603050405020304" pitchFamily="18" charset="0"/>
                <a:ea typeface="Calibri" panose="020F0502020204030204" pitchFamily="34" charset="0"/>
              </a:rPr>
              <a:t>Дует тёплый весенний </a:t>
            </a:r>
            <a:r>
              <a:rPr lang="ru-RU" sz="40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ветерок</a:t>
            </a:r>
            <a:endParaRPr lang="ru-RU" sz="4000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96646" y="1888071"/>
            <a:ext cx="4584588" cy="9169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Засвищут соловьи - </a:t>
            </a: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08962" y="2117857"/>
            <a:ext cx="77993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i="1" dirty="0">
                <a:latin typeface="Times New Roman" panose="02020603050405020304" pitchFamily="18" charset="0"/>
                <a:ea typeface="Calibri" panose="020F0502020204030204" pitchFamily="34" charset="0"/>
              </a:rPr>
              <a:t>Прилетают птицы и звонко поют</a:t>
            </a:r>
            <a:endParaRPr lang="ru-RU" sz="4000" i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96646" y="2754472"/>
            <a:ext cx="53403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Лес оденется </a:t>
            </a:r>
            <a:r>
              <a:rPr lang="ru-RU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листвою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endParaRPr lang="ru-RU" sz="4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627102" y="2694322"/>
            <a:ext cx="597593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i="1" dirty="0">
                <a:latin typeface="Times New Roman" panose="02020603050405020304" pitchFamily="18" charset="0"/>
                <a:ea typeface="Calibri" panose="020F0502020204030204" pitchFamily="34" charset="0"/>
              </a:rPr>
              <a:t>Деревья как бы надевают </a:t>
            </a:r>
            <a:endParaRPr lang="ru-RU" sz="4000" i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r"/>
            <a:r>
              <a:rPr lang="ru-RU" sz="40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зелёные </a:t>
            </a:r>
            <a:r>
              <a:rPr lang="ru-RU" sz="4000" i="1" dirty="0">
                <a:latin typeface="Times New Roman" panose="02020603050405020304" pitchFamily="18" charset="0"/>
                <a:ea typeface="Calibri" panose="020F0502020204030204" pitchFamily="34" charset="0"/>
              </a:rPr>
              <a:t>платья</a:t>
            </a:r>
            <a:endParaRPr lang="ru-RU" sz="4000" i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87625" y="3777731"/>
            <a:ext cx="54184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Чиста небесная лазурь -</a:t>
            </a:r>
            <a:endParaRPr lang="ru-RU" sz="4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627102" y="3809742"/>
            <a:ext cx="48578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i="1" dirty="0">
                <a:latin typeface="Times New Roman" panose="02020603050405020304" pitchFamily="18" charset="0"/>
                <a:ea typeface="Calibri" panose="020F0502020204030204" pitchFamily="34" charset="0"/>
              </a:rPr>
              <a:t>Небо чистое, голубое</a:t>
            </a:r>
            <a:endParaRPr lang="ru-RU" sz="4000" i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87625" y="4257791"/>
            <a:ext cx="6096000" cy="173380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Пора метелей злых и бурь</a:t>
            </a:r>
            <a:endParaRPr lang="ru-RU" sz="4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Опять надолго 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миновала - </a:t>
            </a:r>
            <a:endParaRPr lang="ru-RU" sz="4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455062" y="4485524"/>
            <a:ext cx="511037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i="1" dirty="0">
                <a:latin typeface="Times New Roman" panose="02020603050405020304" pitchFamily="18" charset="0"/>
                <a:ea typeface="Calibri" panose="020F0502020204030204" pitchFamily="34" charset="0"/>
              </a:rPr>
              <a:t>Время метелей и бурь </a:t>
            </a:r>
            <a:endParaRPr lang="ru-RU" sz="4000" i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прошло</a:t>
            </a:r>
            <a:r>
              <a:rPr lang="ru-RU" sz="40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зима не </a:t>
            </a:r>
            <a:endParaRPr lang="ru-RU" sz="4000" i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скоро </a:t>
            </a:r>
            <a:r>
              <a:rPr lang="ru-RU" sz="4000" i="1" dirty="0">
                <a:latin typeface="Times New Roman" panose="02020603050405020304" pitchFamily="18" charset="0"/>
                <a:ea typeface="Calibri" panose="020F0502020204030204" pitchFamily="34" charset="0"/>
              </a:rPr>
              <a:t>вернётся</a:t>
            </a:r>
            <a:endParaRPr lang="ru-RU" sz="4000" i="1" dirty="0"/>
          </a:p>
        </p:txBody>
      </p:sp>
    </p:spTree>
    <p:extLst>
      <p:ext uri="{BB962C8B-B14F-4D97-AF65-F5344CB8AC3E}">
        <p14:creationId xmlns:p14="http://schemas.microsoft.com/office/powerpoint/2010/main" val="373801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83433"/>
            <a:ext cx="1970513" cy="174567"/>
          </a:xfrm>
          <a:prstGeom prst="rect">
            <a:avLst/>
          </a:prstGeom>
        </p:spPr>
      </p:pic>
      <p:pic>
        <p:nvPicPr>
          <p:cNvPr id="5" name="Picture 8" descr="Picture backgroun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661" y="1059656"/>
            <a:ext cx="46482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icture backgroun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226" y="2833687"/>
            <a:ext cx="50292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85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83433"/>
            <a:ext cx="1970513" cy="17456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327840" y="30571"/>
            <a:ext cx="14414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17118" y="699759"/>
            <a:ext cx="49968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С___А         С___О        С___У </a:t>
            </a:r>
            <a:endParaRPr lang="ru-RU" sz="28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92619" y="1411446"/>
            <a:ext cx="2981394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АС__А  –  ЛИСА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040092" y="1409728"/>
            <a:ext cx="33050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АС__О  –  НОСОК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7961797" y="1409728"/>
            <a:ext cx="33072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АС__У – ПОСУДА </a:t>
            </a:r>
            <a:endParaRPr lang="ru-RU" sz="2800" dirty="0"/>
          </a:p>
        </p:txBody>
      </p:sp>
      <p:pic>
        <p:nvPicPr>
          <p:cNvPr id="35" name="Рисунок 34" descr="Picture background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053" y="1197032"/>
            <a:ext cx="1439175" cy="954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Рисунок 35" descr="https://friendsocks.ru/upload/resize_cache/iblock/8f9/240_240_1/8f98eaf2e50c5288d6db71e36d138fb0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67" b="99167" l="6250" r="95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55" b="7955"/>
          <a:stretch/>
        </p:blipFill>
        <p:spPr bwMode="auto">
          <a:xfrm>
            <a:off x="7217475" y="1351212"/>
            <a:ext cx="871947" cy="6769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Рисунок 36" descr="https://fsd.multiurok.ru/html/2021/01/10/s_5ffb4d8b5b515/img16.jpg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280" b="97203" l="736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84" t="22773" r="3600" b="9550"/>
          <a:stretch/>
        </p:blipFill>
        <p:spPr bwMode="auto">
          <a:xfrm>
            <a:off x="11123987" y="1409073"/>
            <a:ext cx="917575" cy="5238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73918" y="2028114"/>
            <a:ext cx="27774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Говори слитно: </a:t>
            </a:r>
            <a:endParaRPr lang="ru-RU" sz="28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395830" y="3167390"/>
            <a:ext cx="17890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  куклой </a:t>
            </a:r>
            <a:endParaRPr lang="ru-RU" sz="2800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4040092" y="3167390"/>
            <a:ext cx="16718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 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мячом </a:t>
            </a:r>
            <a:endParaRPr lang="ru-RU" sz="2800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7515470" y="3176232"/>
            <a:ext cx="17739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 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книгой </a:t>
            </a:r>
            <a:endParaRPr lang="ru-RU" sz="2800" dirty="0"/>
          </a:p>
        </p:txBody>
      </p:sp>
      <p:pic>
        <p:nvPicPr>
          <p:cNvPr id="44" name="Рисунок 43" descr="Picture background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75" y="2151710"/>
            <a:ext cx="823776" cy="1024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Рисунок 44" descr="https://image.shutterstock.com/image-vector/girl-holding-ball-little-playing-260nw-2079966712.jpg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" b="93214" l="5385" r="96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54" t="11071" r="19231" b="10001"/>
          <a:stretch/>
        </p:blipFill>
        <p:spPr bwMode="auto">
          <a:xfrm>
            <a:off x="5391524" y="2092470"/>
            <a:ext cx="935990" cy="1143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6" name="Рисунок 45" descr="https://sun9-1.userapi.com/impg/1TY8SM6exdlwhMyT2OQYUkIGnIT6DoXk8NfU8w/-RHPNmare6Q.jpg?size=604x587&amp;quality=96&amp;sign=96c104c3cbbbda51d0682122ce22fcd1&amp;type=album"/>
          <p:cNvPicPr/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93" b="100000" l="669" r="983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46" t="3279" r="3187" b="8172"/>
          <a:stretch/>
        </p:blipFill>
        <p:spPr bwMode="auto">
          <a:xfrm>
            <a:off x="7961797" y="2086630"/>
            <a:ext cx="1031875" cy="1066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7" name="Прямая соединительная линия 46"/>
          <p:cNvCxnSpPr/>
          <p:nvPr/>
        </p:nvCxnSpPr>
        <p:spPr>
          <a:xfrm flipH="1">
            <a:off x="1137509" y="3180387"/>
            <a:ext cx="104775" cy="133350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49" name="Прямая соединительная линия 48"/>
          <p:cNvCxnSpPr/>
          <p:nvPr/>
        </p:nvCxnSpPr>
        <p:spPr>
          <a:xfrm flipH="1">
            <a:off x="5223066" y="3180387"/>
            <a:ext cx="104775" cy="133350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50" name="Прямая соединительная линия 49"/>
          <p:cNvCxnSpPr/>
          <p:nvPr/>
        </p:nvCxnSpPr>
        <p:spPr>
          <a:xfrm flipH="1">
            <a:off x="8461612" y="3211946"/>
            <a:ext cx="104775" cy="133350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51" name="Прямая соединительная линия 50"/>
          <p:cNvCxnSpPr/>
          <p:nvPr/>
        </p:nvCxnSpPr>
        <p:spPr>
          <a:xfrm flipH="1">
            <a:off x="1474495" y="2040583"/>
            <a:ext cx="104775" cy="133350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52" name="Прямая соединительная линия 51"/>
          <p:cNvCxnSpPr/>
          <p:nvPr/>
        </p:nvCxnSpPr>
        <p:spPr>
          <a:xfrm flipH="1">
            <a:off x="2107005" y="2040583"/>
            <a:ext cx="104775" cy="133350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53" name="Прямая соединительная линия 52"/>
          <p:cNvCxnSpPr/>
          <p:nvPr/>
        </p:nvCxnSpPr>
        <p:spPr>
          <a:xfrm flipH="1">
            <a:off x="2864278" y="1359296"/>
            <a:ext cx="104775" cy="133350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54" name="Прямая соединительная линия 53"/>
          <p:cNvCxnSpPr/>
          <p:nvPr/>
        </p:nvCxnSpPr>
        <p:spPr>
          <a:xfrm flipH="1">
            <a:off x="6769261" y="1342398"/>
            <a:ext cx="104775" cy="133350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55" name="Прямая соединительная линия 54"/>
          <p:cNvCxnSpPr/>
          <p:nvPr/>
        </p:nvCxnSpPr>
        <p:spPr>
          <a:xfrm flipH="1">
            <a:off x="10490921" y="1359296"/>
            <a:ext cx="104775" cy="133350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57" name="Прямая соединительная линия 56"/>
          <p:cNvCxnSpPr/>
          <p:nvPr/>
        </p:nvCxnSpPr>
        <p:spPr>
          <a:xfrm flipH="1" flipV="1">
            <a:off x="6079864" y="1475748"/>
            <a:ext cx="247650" cy="0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58" name="Прямая соединительная линия 57"/>
          <p:cNvCxnSpPr/>
          <p:nvPr/>
        </p:nvCxnSpPr>
        <p:spPr>
          <a:xfrm flipH="1" flipV="1">
            <a:off x="9832336" y="1477883"/>
            <a:ext cx="247650" cy="0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59" name="Прямая соединительная линия 58"/>
          <p:cNvCxnSpPr/>
          <p:nvPr/>
        </p:nvCxnSpPr>
        <p:spPr>
          <a:xfrm flipH="1" flipV="1">
            <a:off x="723207" y="2173933"/>
            <a:ext cx="108066" cy="1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62" name="Прямая соединительная линия 61"/>
          <p:cNvCxnSpPr/>
          <p:nvPr/>
        </p:nvCxnSpPr>
        <p:spPr>
          <a:xfrm>
            <a:off x="1047404" y="2173933"/>
            <a:ext cx="90105" cy="0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66" name="Прямая соединительная линия 65"/>
          <p:cNvCxnSpPr/>
          <p:nvPr/>
        </p:nvCxnSpPr>
        <p:spPr>
          <a:xfrm>
            <a:off x="2701636" y="2173933"/>
            <a:ext cx="91440" cy="0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69" name="Прямая соединительная линия 68"/>
          <p:cNvCxnSpPr/>
          <p:nvPr/>
        </p:nvCxnSpPr>
        <p:spPr>
          <a:xfrm flipH="1">
            <a:off x="1645920" y="3313737"/>
            <a:ext cx="147749" cy="0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71" name="Прямая соединительная линия 70"/>
          <p:cNvCxnSpPr/>
          <p:nvPr/>
        </p:nvCxnSpPr>
        <p:spPr>
          <a:xfrm flipH="1">
            <a:off x="8746022" y="3313737"/>
            <a:ext cx="98720" cy="0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73" name="Дуга 72"/>
          <p:cNvSpPr/>
          <p:nvPr/>
        </p:nvSpPr>
        <p:spPr>
          <a:xfrm rot="7997977">
            <a:off x="398307" y="2977583"/>
            <a:ext cx="671132" cy="735426"/>
          </a:xfrm>
          <a:prstGeom prst="arc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74" name="Дуга 73"/>
          <p:cNvSpPr/>
          <p:nvPr/>
        </p:nvSpPr>
        <p:spPr>
          <a:xfrm rot="7997977">
            <a:off x="4042678" y="2978800"/>
            <a:ext cx="671132" cy="735426"/>
          </a:xfrm>
          <a:prstGeom prst="arc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75" name="Дуга 74"/>
          <p:cNvSpPr/>
          <p:nvPr/>
        </p:nvSpPr>
        <p:spPr>
          <a:xfrm rot="7997977">
            <a:off x="7534208" y="2982985"/>
            <a:ext cx="671132" cy="735426"/>
          </a:xfrm>
          <a:prstGeom prst="arc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4349" name="Прямоугольник 14348"/>
          <p:cNvSpPr/>
          <p:nvPr/>
        </p:nvSpPr>
        <p:spPr>
          <a:xfrm>
            <a:off x="348348" y="3859791"/>
            <a:ext cx="46263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Скажи медленно и 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быстро:</a:t>
            </a:r>
            <a:endParaRPr lang="ru-RU" sz="2800" dirty="0"/>
          </a:p>
        </p:txBody>
      </p:sp>
      <p:sp>
        <p:nvSpPr>
          <p:cNvPr id="14356" name="Прямоугольник 14355"/>
          <p:cNvSpPr/>
          <p:nvPr/>
        </p:nvSpPr>
        <p:spPr>
          <a:xfrm>
            <a:off x="459313" y="4516316"/>
            <a:ext cx="400321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Самокат,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самокат,</a:t>
            </a:r>
          </a:p>
          <a:p>
            <a:r>
              <a:rPr lang="ru-RU" sz="3200" b="1" dirty="0" smtClean="0">
                <a:latin typeface="Times New Roman" panose="02020603050405020304" pitchFamily="18" charset="0"/>
              </a:rPr>
              <a:t>Самокату очень рад.</a:t>
            </a:r>
            <a:endParaRPr lang="ru-RU" sz="3200" dirty="0"/>
          </a:p>
        </p:txBody>
      </p:sp>
      <p:cxnSp>
        <p:nvCxnSpPr>
          <p:cNvPr id="88" name="Прямая соединительная линия 87"/>
          <p:cNvCxnSpPr/>
          <p:nvPr/>
        </p:nvCxnSpPr>
        <p:spPr>
          <a:xfrm flipH="1">
            <a:off x="1865738" y="4620217"/>
            <a:ext cx="104775" cy="133350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89" name="Прямая соединительная линия 88"/>
          <p:cNvCxnSpPr/>
          <p:nvPr/>
        </p:nvCxnSpPr>
        <p:spPr>
          <a:xfrm flipH="1">
            <a:off x="3523227" y="4607950"/>
            <a:ext cx="104775" cy="133350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90" name="Прямая соединительная линия 89"/>
          <p:cNvCxnSpPr/>
          <p:nvPr/>
        </p:nvCxnSpPr>
        <p:spPr>
          <a:xfrm flipH="1">
            <a:off x="1865738" y="5077912"/>
            <a:ext cx="104775" cy="133350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91" name="Прямая соединительная линия 90"/>
          <p:cNvCxnSpPr/>
          <p:nvPr/>
        </p:nvCxnSpPr>
        <p:spPr>
          <a:xfrm flipH="1">
            <a:off x="2556770" y="5087798"/>
            <a:ext cx="104775" cy="133350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92" name="Прямая соединительная линия 91"/>
          <p:cNvCxnSpPr/>
          <p:nvPr/>
        </p:nvCxnSpPr>
        <p:spPr>
          <a:xfrm flipH="1">
            <a:off x="1379133" y="4694934"/>
            <a:ext cx="147749" cy="0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93" name="Прямая соединительная линия 92"/>
          <p:cNvCxnSpPr/>
          <p:nvPr/>
        </p:nvCxnSpPr>
        <p:spPr>
          <a:xfrm flipH="1">
            <a:off x="3026264" y="4702976"/>
            <a:ext cx="147749" cy="0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94" name="Прямая соединительная линия 93"/>
          <p:cNvCxnSpPr/>
          <p:nvPr/>
        </p:nvCxnSpPr>
        <p:spPr>
          <a:xfrm flipH="1">
            <a:off x="1380963" y="5187454"/>
            <a:ext cx="147749" cy="0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pic>
        <p:nvPicPr>
          <p:cNvPr id="95" name="Рисунок 94" descr="https://opgbaby.ru/upload/iblock/889/88903c98b7f7a7e54ab243725f6c1266.jpg"/>
          <p:cNvPicPr/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24" b="99708" l="8981" r="987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68" t="5990" r="13021" b="3385"/>
          <a:stretch/>
        </p:blipFill>
        <p:spPr bwMode="auto">
          <a:xfrm>
            <a:off x="4663138" y="3678028"/>
            <a:ext cx="1971734" cy="20498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6" name="Прямоугольник 95"/>
          <p:cNvSpPr/>
          <p:nvPr/>
        </p:nvSpPr>
        <p:spPr>
          <a:xfrm>
            <a:off x="7761299" y="4741300"/>
            <a:ext cx="11753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Ве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на</a:t>
            </a:r>
            <a:endParaRPr lang="ru-RU" sz="2800" dirty="0"/>
          </a:p>
        </p:txBody>
      </p:sp>
      <p:sp>
        <p:nvSpPr>
          <p:cNvPr id="97" name="Прямоугольник 96"/>
          <p:cNvSpPr/>
          <p:nvPr/>
        </p:nvSpPr>
        <p:spPr>
          <a:xfrm>
            <a:off x="7755336" y="5208133"/>
            <a:ext cx="11812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ень</a:t>
            </a:r>
            <a:endParaRPr lang="ru-RU" sz="2800" dirty="0"/>
          </a:p>
        </p:txBody>
      </p:sp>
      <p:sp>
        <p:nvSpPr>
          <p:cNvPr id="98" name="Прямоугольник 97"/>
          <p:cNvSpPr/>
          <p:nvPr/>
        </p:nvSpPr>
        <p:spPr>
          <a:xfrm>
            <a:off x="7705745" y="4237812"/>
            <a:ext cx="13933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олнце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75345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83433"/>
            <a:ext cx="1970513" cy="17456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28749" y="332341"/>
            <a:ext cx="6511636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28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Отгадайте загадку</a:t>
            </a:r>
            <a:endParaRPr lang="ru-RU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Пришла, улыбнулась - утихли метели.</a:t>
            </a:r>
            <a:endParaRPr lang="ru-RU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Позванивать стал колокольчик капели.</a:t>
            </a:r>
            <a:endParaRPr lang="ru-RU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Река пробудилась, растаяли льды,</a:t>
            </a:r>
            <a:endParaRPr lang="ru-RU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Наряд белоснежный надели сады.</a:t>
            </a:r>
            <a:endParaRPr lang="ru-RU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Взревев, за работу взялись трактора.</a:t>
            </a:r>
            <a:endParaRPr lang="ru-RU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птицы пропели: «Вить гнёзда пора!»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8" y="1712423"/>
            <a:ext cx="4931527" cy="2818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71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83433"/>
            <a:ext cx="1970513" cy="17456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34691" y="2303485"/>
            <a:ext cx="29256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Тема. </a:t>
            </a:r>
            <a:endParaRPr lang="ru-RU" alt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Picture backgroun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375" y="1613305"/>
            <a:ext cx="6286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13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83433"/>
            <a:ext cx="1970513" cy="17456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59"/>
          <a:stretch/>
        </p:blipFill>
        <p:spPr>
          <a:xfrm>
            <a:off x="447775" y="219963"/>
            <a:ext cx="5046938" cy="2412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0"/>
          <a:stretch/>
        </p:blipFill>
        <p:spPr>
          <a:xfrm>
            <a:off x="6655217" y="3011055"/>
            <a:ext cx="3981771" cy="2830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922" y="262561"/>
            <a:ext cx="4389333" cy="2412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703" y="4343221"/>
            <a:ext cx="3969811" cy="2231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559964" y="2350300"/>
            <a:ext cx="34621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Лазурь</a:t>
            </a:r>
            <a:endParaRPr lang="ru-RU" alt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716" y="3226020"/>
            <a:ext cx="67495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Лазурное небо.</a:t>
            </a:r>
            <a:endParaRPr lang="ru-RU" alt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81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83433"/>
            <a:ext cx="1970513" cy="17456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459" y="236068"/>
            <a:ext cx="4051762" cy="3038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3" t="6437"/>
          <a:stretch/>
        </p:blipFill>
        <p:spPr>
          <a:xfrm>
            <a:off x="3509506" y="3137859"/>
            <a:ext cx="2586494" cy="3385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5" t="8206" r="7380" b="8012"/>
          <a:stretch/>
        </p:blipFill>
        <p:spPr>
          <a:xfrm>
            <a:off x="4220030" y="285883"/>
            <a:ext cx="3405073" cy="2791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15" y="369396"/>
            <a:ext cx="3922859" cy="2618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846" y="3363021"/>
            <a:ext cx="3807361" cy="2855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60" y="3213388"/>
            <a:ext cx="2447652" cy="3244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018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83433"/>
            <a:ext cx="1970513" cy="174567"/>
          </a:xfrm>
          <a:prstGeom prst="rect">
            <a:avLst/>
          </a:prstGeom>
        </p:spPr>
      </p:pic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347" y="305060"/>
            <a:ext cx="4175355" cy="41753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23850" y="4207099"/>
            <a:ext cx="98668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Алексей Николаевич Плещеев</a:t>
            </a:r>
            <a:endParaRPr lang="ru-RU" alt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08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83433"/>
            <a:ext cx="1970513" cy="174567"/>
          </a:xfrm>
          <a:prstGeom prst="rect">
            <a:avLst/>
          </a:prstGeom>
        </p:spPr>
      </p:pic>
      <p:pic>
        <p:nvPicPr>
          <p:cNvPr id="5" name="Прямоугольник 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566738"/>
            <a:ext cx="68707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a36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1285875"/>
            <a:ext cx="3409950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1500" y="1646238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топаем ногами. </a:t>
            </a:r>
          </a:p>
          <a:p>
            <a:r>
              <a:rPr lang="ru-RU" altLang="ru-RU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Топ, топ, </a:t>
            </a:r>
            <a:r>
              <a:rPr lang="ru-RU" altLang="ru-RU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 (</a:t>
            </a:r>
            <a:r>
              <a:rPr lang="ru-RU" altLang="ru-RU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ходьба на месте)</a:t>
            </a:r>
          </a:p>
          <a:p>
            <a:r>
              <a:rPr lang="ru-RU" altLang="ru-RU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altLang="ru-RU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хлопаем руками.</a:t>
            </a:r>
          </a:p>
          <a:p>
            <a:r>
              <a:rPr lang="ru-RU" altLang="ru-RU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Хлоп</a:t>
            </a:r>
            <a:r>
              <a:rPr lang="ru-RU" altLang="ru-RU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хлоп, хлоп (хлопки в ладоши)</a:t>
            </a:r>
          </a:p>
          <a:p>
            <a:r>
              <a:rPr lang="ru-RU" altLang="ru-RU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качаем </a:t>
            </a:r>
            <a:r>
              <a:rPr lang="ru-RU" altLang="ru-RU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головой (наклоны головы влево, вправо).</a:t>
            </a:r>
          </a:p>
          <a:p>
            <a:r>
              <a:rPr lang="ru-RU" altLang="ru-RU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altLang="ru-RU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руки поднимаем (руки вверх).</a:t>
            </a:r>
          </a:p>
          <a:p>
            <a:r>
              <a:rPr lang="ru-RU" altLang="ru-RU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altLang="ru-RU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руки опускаем (руки вниз).</a:t>
            </a:r>
          </a:p>
          <a:p>
            <a:r>
              <a:rPr lang="ru-RU" altLang="ru-RU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altLang="ru-RU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руки разведем (руки в стороны)</a:t>
            </a:r>
          </a:p>
          <a:p>
            <a:r>
              <a:rPr lang="ru-RU" altLang="ru-RU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побежим кругом (бег на месте).</a:t>
            </a:r>
          </a:p>
        </p:txBody>
      </p:sp>
    </p:spTree>
    <p:extLst>
      <p:ext uri="{BB962C8B-B14F-4D97-AF65-F5344CB8AC3E}">
        <p14:creationId xmlns:p14="http://schemas.microsoft.com/office/powerpoint/2010/main" val="274698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83433"/>
            <a:ext cx="1970513" cy="17456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123" y="282633"/>
            <a:ext cx="4799875" cy="6115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уче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7464" y="3830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22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240</Words>
  <Application>Microsoft Office PowerPoint</Application>
  <PresentationFormat>Широкоэкранный</PresentationFormat>
  <Paragraphs>55</Paragraphs>
  <Slides>13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мордвин</dc:creator>
  <cp:lastModifiedBy>мордвин</cp:lastModifiedBy>
  <cp:revision>19</cp:revision>
  <dcterms:created xsi:type="dcterms:W3CDTF">2025-11-03T18:57:13Z</dcterms:created>
  <dcterms:modified xsi:type="dcterms:W3CDTF">2025-11-04T17:55:31Z</dcterms:modified>
</cp:coreProperties>
</file>